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56" y="-2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fld id="{7D330FDD-F5FE-4F19-A7EA-E5DC8C735E8C}" type="datetimeFigureOut">
              <a:rPr lang="es-PE" smtClean="0"/>
              <a:pPr/>
              <a:t>12/05/2015</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C0B57F01-CC44-4EFD-97F7-3F96418838E5}" type="slidenum">
              <a:rPr lang="es-PE" smtClean="0"/>
              <a:pPr/>
              <a:t>‹Nº›</a:t>
            </a:fld>
            <a:endParaRPr lang="es-P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7D330FDD-F5FE-4F19-A7EA-E5DC8C735E8C}" type="datetimeFigureOut">
              <a:rPr lang="es-PE" smtClean="0"/>
              <a:pPr/>
              <a:t>12/05/2015</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C0B57F01-CC44-4EFD-97F7-3F96418838E5}" type="slidenum">
              <a:rPr lang="es-PE" smtClean="0"/>
              <a:pPr/>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7D330FDD-F5FE-4F19-A7EA-E5DC8C735E8C}" type="datetimeFigureOut">
              <a:rPr lang="es-PE" smtClean="0"/>
              <a:pPr/>
              <a:t>12/05/2015</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C0B57F01-CC44-4EFD-97F7-3F96418838E5}" type="slidenum">
              <a:rPr lang="es-PE" smtClean="0"/>
              <a:pPr/>
              <a:t>‹Nº›</a:t>
            </a:fld>
            <a:endParaRPr lang="es-P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7D330FDD-F5FE-4F19-A7EA-E5DC8C735E8C}" type="datetimeFigureOut">
              <a:rPr lang="es-PE" smtClean="0"/>
              <a:pPr/>
              <a:t>12/05/2015</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C0B57F01-CC44-4EFD-97F7-3F96418838E5}" type="slidenum">
              <a:rPr lang="es-PE" smtClean="0"/>
              <a:pPr/>
              <a:t>‹Nº›</a:t>
            </a:fld>
            <a:endParaRPr lang="es-P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D330FDD-F5FE-4F19-A7EA-E5DC8C735E8C}" type="datetimeFigureOut">
              <a:rPr lang="es-PE" smtClean="0"/>
              <a:pPr/>
              <a:t>12/05/2015</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C0B57F01-CC44-4EFD-97F7-3F96418838E5}" type="slidenum">
              <a:rPr lang="es-PE" smtClean="0"/>
              <a:pPr/>
              <a:t>‹Nº›</a:t>
            </a:fld>
            <a:endParaRPr lang="es-P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fld id="{7D330FDD-F5FE-4F19-A7EA-E5DC8C735E8C}" type="datetimeFigureOut">
              <a:rPr lang="es-PE" smtClean="0"/>
              <a:pPr/>
              <a:t>12/05/2015</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C0B57F01-CC44-4EFD-97F7-3F96418838E5}" type="slidenum">
              <a:rPr lang="es-PE" smtClean="0"/>
              <a:pPr/>
              <a:t>‹Nº›</a:t>
            </a:fld>
            <a:endParaRPr lang="es-P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fld id="{7D330FDD-F5FE-4F19-A7EA-E5DC8C735E8C}" type="datetimeFigureOut">
              <a:rPr lang="es-PE" smtClean="0"/>
              <a:pPr/>
              <a:t>12/05/2015</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C0B57F01-CC44-4EFD-97F7-3F96418838E5}" type="slidenum">
              <a:rPr lang="es-PE" smtClean="0"/>
              <a:pPr/>
              <a:t>‹Nº›</a:t>
            </a:fld>
            <a:endParaRPr lang="es-P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fld id="{7D330FDD-F5FE-4F19-A7EA-E5DC8C735E8C}" type="datetimeFigureOut">
              <a:rPr lang="es-PE" smtClean="0"/>
              <a:pPr/>
              <a:t>12/05/2015</a:t>
            </a:fld>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C0B57F01-CC44-4EFD-97F7-3F96418838E5}" type="slidenum">
              <a:rPr lang="es-PE" smtClean="0"/>
              <a:pPr/>
              <a:t>‹Nº›</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D330FDD-F5FE-4F19-A7EA-E5DC8C735E8C}" type="datetimeFigureOut">
              <a:rPr lang="es-PE" smtClean="0"/>
              <a:pPr/>
              <a:t>12/05/2015</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C0B57F01-CC44-4EFD-97F7-3F96418838E5}" type="slidenum">
              <a:rPr lang="es-PE" smtClean="0"/>
              <a:pPr/>
              <a:t>‹Nº›</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D330FDD-F5FE-4F19-A7EA-E5DC8C735E8C}" type="datetimeFigureOut">
              <a:rPr lang="es-PE" smtClean="0"/>
              <a:pPr/>
              <a:t>12/05/2015</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C0B57F01-CC44-4EFD-97F7-3F96418838E5}" type="slidenum">
              <a:rPr lang="es-PE" smtClean="0"/>
              <a:pPr/>
              <a:t>‹Nº›</a:t>
            </a:fld>
            <a:endParaRPr lang="es-P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D330FDD-F5FE-4F19-A7EA-E5DC8C735E8C}" type="datetimeFigureOut">
              <a:rPr lang="es-PE" smtClean="0"/>
              <a:pPr/>
              <a:t>12/05/2015</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C0B57F01-CC44-4EFD-97F7-3F96418838E5}" type="slidenum">
              <a:rPr lang="es-PE" smtClean="0"/>
              <a:pPr/>
              <a:t>‹Nº›</a:t>
            </a:fld>
            <a:endParaRPr lang="es-P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330FDD-F5FE-4F19-A7EA-E5DC8C735E8C}" type="datetimeFigureOut">
              <a:rPr lang="es-PE" smtClean="0"/>
              <a:pPr/>
              <a:t>12/05/2015</a:t>
            </a:fld>
            <a:endParaRPr lang="es-P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B57F01-CC44-4EFD-97F7-3F96418838E5}" type="slidenum">
              <a:rPr lang="es-PE" smtClean="0"/>
              <a:pPr/>
              <a:t>‹Nº›</a:t>
            </a:fld>
            <a:endParaRPr lang="es-P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srcRect l="15410" t="43750" r="57412" b="17187"/>
          <a:stretch>
            <a:fillRect/>
          </a:stretch>
        </p:blipFill>
        <p:spPr bwMode="auto">
          <a:xfrm>
            <a:off x="0" y="0"/>
            <a:ext cx="9144000" cy="6927273"/>
          </a:xfrm>
          <a:prstGeom prst="rect">
            <a:avLst/>
          </a:prstGeom>
          <a:noFill/>
          <a:ln w="9525">
            <a:noFill/>
            <a:miter lim="800000"/>
            <a:headEnd/>
            <a:tailEnd/>
          </a:ln>
          <a:effectLst/>
        </p:spPr>
      </p:pic>
      <p:sp>
        <p:nvSpPr>
          <p:cNvPr id="6" name="5 Rectángulo"/>
          <p:cNvSpPr/>
          <p:nvPr/>
        </p:nvSpPr>
        <p:spPr bwMode="auto">
          <a:xfrm>
            <a:off x="928688" y="928688"/>
            <a:ext cx="7215187" cy="5000625"/>
          </a:xfrm>
          <a:prstGeom prst="rect">
            <a:avLst/>
          </a:prstGeom>
          <a:ln w="76200">
            <a:solidFill>
              <a:schemeClr val="tx2">
                <a:lumMod val="75000"/>
              </a:schemeClr>
            </a:solidFill>
            <a:headEnd type="none" w="sm" len="sm"/>
            <a:tailEnd type="none" w="sm" len="sm"/>
          </a:ln>
        </p:spPr>
        <p:style>
          <a:lnRef idx="1">
            <a:schemeClr val="accent5"/>
          </a:lnRef>
          <a:fillRef idx="2">
            <a:schemeClr val="accent5"/>
          </a:fillRef>
          <a:effectRef idx="1">
            <a:schemeClr val="accent5"/>
          </a:effectRef>
          <a:fontRef idx="minor">
            <a:schemeClr val="dk1"/>
          </a:fontRef>
        </p:style>
        <p:txBody>
          <a:bodyPr wrap="none"/>
          <a:lstStyle/>
          <a:p>
            <a:pPr>
              <a:defRPr/>
            </a:pPr>
            <a:endParaRPr lang="es-PE">
              <a:solidFill>
                <a:schemeClr val="tx1"/>
              </a:solidFill>
            </a:endParaRPr>
          </a:p>
        </p:txBody>
      </p:sp>
      <p:sp>
        <p:nvSpPr>
          <p:cNvPr id="86018" name="2 Marcador de contenido"/>
          <p:cNvSpPr>
            <a:spLocks noGrp="1"/>
          </p:cNvSpPr>
          <p:nvPr>
            <p:ph idx="4294967295"/>
          </p:nvPr>
        </p:nvSpPr>
        <p:spPr>
          <a:xfrm>
            <a:off x="228600" y="3505200"/>
            <a:ext cx="8686800" cy="4525963"/>
          </a:xfrm>
        </p:spPr>
        <p:txBody>
          <a:bodyPr lIns="91440" tIns="45720" rIns="91440" bIns="45720"/>
          <a:lstStyle/>
          <a:p>
            <a:pPr algn="ctr" eaLnBrk="1" hangingPunct="1">
              <a:buFontTx/>
              <a:buNone/>
              <a:defRPr/>
            </a:pPr>
            <a:endParaRPr lang="es-ES" sz="3600" b="1" dirty="0" smtClean="0">
              <a:solidFill>
                <a:schemeClr val="accent2"/>
              </a:solidFill>
            </a:endParaRPr>
          </a:p>
          <a:p>
            <a:pPr algn="ctr" eaLnBrk="1" hangingPunct="1">
              <a:buFontTx/>
              <a:buNone/>
              <a:defRPr/>
            </a:pPr>
            <a:r>
              <a:rPr lang="es-ES" sz="4400" b="1" dirty="0" smtClean="0">
                <a:solidFill>
                  <a:schemeClr val="tx2">
                    <a:lumMod val="75000"/>
                  </a:schemeClr>
                </a:solidFill>
                <a:effectLst>
                  <a:outerShdw blurRad="38100" dist="38100" dir="2700000" algn="tl">
                    <a:srgbClr val="000000">
                      <a:alpha val="43137"/>
                    </a:srgbClr>
                  </a:outerShdw>
                </a:effectLst>
              </a:rPr>
              <a:t>LAVADO DE ACTIVOS</a:t>
            </a:r>
            <a:endParaRPr lang="es-ES" sz="2400" b="1" dirty="0" smtClean="0">
              <a:solidFill>
                <a:schemeClr val="tx2">
                  <a:lumMod val="75000"/>
                </a:schemeClr>
              </a:solidFill>
              <a:effectLst>
                <a:outerShdw blurRad="38100" dist="38100" dir="2700000" algn="tl">
                  <a:srgbClr val="000000">
                    <a:alpha val="43137"/>
                  </a:srgbClr>
                </a:outerShdw>
              </a:effectLst>
            </a:endParaRPr>
          </a:p>
        </p:txBody>
      </p:sp>
      <p:pic>
        <p:nvPicPr>
          <p:cNvPr id="86021" name="Picture 5" descr="Escudo"/>
          <p:cNvPicPr>
            <a:picLocks noChangeAspect="1" noChangeArrowheads="1"/>
          </p:cNvPicPr>
          <p:nvPr/>
        </p:nvPicPr>
        <p:blipFill>
          <a:blip r:embed="rId3"/>
          <a:srcRect/>
          <a:stretch>
            <a:fillRect/>
          </a:stretch>
        </p:blipFill>
        <p:spPr bwMode="auto">
          <a:xfrm>
            <a:off x="3810000" y="1371600"/>
            <a:ext cx="1512888" cy="2160588"/>
          </a:xfrm>
          <a:prstGeom prst="rect">
            <a:avLst/>
          </a:prstGeom>
          <a:noFill/>
          <a:ln w="9525">
            <a:noFill/>
            <a:miter lim="800000"/>
            <a:headEnd/>
            <a:tailEnd/>
          </a:ln>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86021"/>
                                        </p:tgtEl>
                                        <p:attrNameLst>
                                          <p:attrName>style.visibility</p:attrName>
                                        </p:attrNameLst>
                                      </p:cBhvr>
                                      <p:to>
                                        <p:strVal val="visible"/>
                                      </p:to>
                                    </p:set>
                                    <p:anim calcmode="lin" valueType="num">
                                      <p:cBhvr>
                                        <p:cTn id="7" dur="5000" fill="hold"/>
                                        <p:tgtEl>
                                          <p:spTgt spid="86021"/>
                                        </p:tgtEl>
                                        <p:attrNameLst>
                                          <p:attrName>ppt_w</p:attrName>
                                        </p:attrNameLst>
                                      </p:cBhvr>
                                      <p:tavLst>
                                        <p:tav tm="0" fmla="#ppt_w*sin(2.5*pi*$)">
                                          <p:val>
                                            <p:fltVal val="0"/>
                                          </p:val>
                                        </p:tav>
                                        <p:tav tm="100000">
                                          <p:val>
                                            <p:fltVal val="1"/>
                                          </p:val>
                                        </p:tav>
                                      </p:tavLst>
                                    </p:anim>
                                    <p:anim calcmode="lin" valueType="num">
                                      <p:cBhvr>
                                        <p:cTn id="8" dur="5000" fill="hold"/>
                                        <p:tgtEl>
                                          <p:spTgt spid="8602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6018"/>
                                        </p:tgtEl>
                                        <p:attrNameLst>
                                          <p:attrName>style.visibility</p:attrName>
                                        </p:attrNameLst>
                                      </p:cBhvr>
                                      <p:to>
                                        <p:strVal val="visible"/>
                                      </p:to>
                                    </p:set>
                                    <p:anim calcmode="lin" valueType="num">
                                      <p:cBhvr additive="base">
                                        <p:cTn id="13" dur="500" fill="hold"/>
                                        <p:tgtEl>
                                          <p:spTgt spid="86018"/>
                                        </p:tgtEl>
                                        <p:attrNameLst>
                                          <p:attrName>ppt_x</p:attrName>
                                        </p:attrNameLst>
                                      </p:cBhvr>
                                      <p:tavLst>
                                        <p:tav tm="0">
                                          <p:val>
                                            <p:strVal val="#ppt_x"/>
                                          </p:val>
                                        </p:tav>
                                        <p:tav tm="100000">
                                          <p:val>
                                            <p:strVal val="#ppt_x"/>
                                          </p:val>
                                        </p:tav>
                                      </p:tavLst>
                                    </p:anim>
                                    <p:anim calcmode="lin" valueType="num">
                                      <p:cBhvr additive="base">
                                        <p:cTn id="14" dur="500" fill="hold"/>
                                        <p:tgtEl>
                                          <p:spTgt spid="860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srcRect l="15410" t="43750" r="57412" b="17187"/>
          <a:stretch>
            <a:fillRect/>
          </a:stretch>
        </p:blipFill>
        <p:spPr bwMode="auto">
          <a:xfrm>
            <a:off x="0" y="0"/>
            <a:ext cx="9144000" cy="6858000"/>
          </a:xfrm>
          <a:prstGeom prst="rect">
            <a:avLst/>
          </a:prstGeom>
          <a:noFill/>
          <a:ln w="22225">
            <a:solidFill>
              <a:schemeClr val="accent1"/>
            </a:solidFill>
            <a:miter lim="800000"/>
            <a:headEnd/>
            <a:tailEnd/>
          </a:ln>
          <a:effectLst/>
        </p:spPr>
      </p:pic>
      <p:sp>
        <p:nvSpPr>
          <p:cNvPr id="3" name="2 Marcador de contenido"/>
          <p:cNvSpPr>
            <a:spLocks noGrp="1"/>
          </p:cNvSpPr>
          <p:nvPr>
            <p:ph idx="1"/>
          </p:nvPr>
        </p:nvSpPr>
        <p:spPr>
          <a:xfrm>
            <a:off x="285720" y="1214422"/>
            <a:ext cx="8572560" cy="2357454"/>
          </a:xfrm>
          <a:solidFill>
            <a:srgbClr val="CCFFFF"/>
          </a:solidFill>
          <a:ln>
            <a:solidFill>
              <a:schemeClr val="tx1"/>
            </a:solidFill>
          </a:ln>
        </p:spPr>
        <p:style>
          <a:lnRef idx="2">
            <a:schemeClr val="accent1"/>
          </a:lnRef>
          <a:fillRef idx="1">
            <a:schemeClr val="lt1"/>
          </a:fillRef>
          <a:effectRef idx="0">
            <a:schemeClr val="accent1"/>
          </a:effectRef>
          <a:fontRef idx="minor">
            <a:schemeClr val="dk1"/>
          </a:fontRef>
        </p:style>
        <p:txBody>
          <a:bodyPr>
            <a:normAutofit/>
          </a:bodyPr>
          <a:lstStyle/>
          <a:p>
            <a:pPr algn="just"/>
            <a:r>
              <a:rPr lang="es-PE" sz="1600" b="1" dirty="0"/>
              <a:t>El delito de Lavado de activos, al margen de su predicada autonomía que se acoge en la legislación en ciertos lineamientos jurisprudenciales, importa una conducta que acontece de forma posterior (ulterior), a la comisión de otro hecho punible, del cual se encuentra íntimamente vinculado, en el sentido de que lo que quiere el lavador (sujeto activo), es de colocar los activos de procedencia ilícita en el circuito económico, cuyo inequívoco propósito es de revestir a dicho capital de un ropaje de licitud, para así poder darle circulación al mismo y al final, poder alcanzar la etapa final de todo proceso de Lavado de Activos, esto es, la denominada "Reintegración" y así el autor del delito precedente, pueda obtener provecho de las utilidades de las actividades económicas reportadas por el uso de dicho capital.</a:t>
            </a:r>
          </a:p>
          <a:p>
            <a:endParaRPr lang="es-PE" sz="2000" b="1" dirty="0">
              <a:solidFill>
                <a:schemeClr val="tx1"/>
              </a:solidFill>
            </a:endParaRPr>
          </a:p>
        </p:txBody>
      </p:sp>
      <p:sp>
        <p:nvSpPr>
          <p:cNvPr id="5" name="4 Rectángulo"/>
          <p:cNvSpPr/>
          <p:nvPr/>
        </p:nvSpPr>
        <p:spPr>
          <a:xfrm>
            <a:off x="0" y="214290"/>
            <a:ext cx="9144000" cy="857256"/>
          </a:xfrm>
          <a:prstGeom prst="rect">
            <a:avLst/>
          </a:prstGeom>
          <a:ln w="2540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000" b="1" dirty="0" smtClean="0">
                <a:solidFill>
                  <a:schemeClr val="tx1"/>
                </a:solidFill>
              </a:rPr>
              <a:t> LAVADO DE ACTIVOS</a:t>
            </a:r>
            <a:endParaRPr lang="es-PE" sz="2000" b="1" dirty="0">
              <a:solidFill>
                <a:schemeClr val="tx1"/>
              </a:solidFill>
            </a:endParaRPr>
          </a:p>
        </p:txBody>
      </p:sp>
      <p:pic>
        <p:nvPicPr>
          <p:cNvPr id="4098" name="Picture 2"/>
          <p:cNvPicPr>
            <a:picLocks noChangeAspect="1" noChangeArrowheads="1"/>
          </p:cNvPicPr>
          <p:nvPr/>
        </p:nvPicPr>
        <p:blipFill>
          <a:blip r:embed="rId3"/>
          <a:srcRect l="15648" t="39063" r="72506" b="43750"/>
          <a:stretch>
            <a:fillRect/>
          </a:stretch>
        </p:blipFill>
        <p:spPr bwMode="auto">
          <a:xfrm>
            <a:off x="1500166" y="4143380"/>
            <a:ext cx="1214447" cy="9286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9 Flecha curvada hacia la izquierda"/>
          <p:cNvSpPr/>
          <p:nvPr/>
        </p:nvSpPr>
        <p:spPr>
          <a:xfrm rot="16831242">
            <a:off x="3396615" y="3717290"/>
            <a:ext cx="616390" cy="1609148"/>
          </a:xfrm>
          <a:prstGeom prst="curved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PE">
              <a:solidFill>
                <a:schemeClr val="tx1"/>
              </a:solidFill>
            </a:endParaRPr>
          </a:p>
        </p:txBody>
      </p:sp>
      <p:pic>
        <p:nvPicPr>
          <p:cNvPr id="4099" name="Picture 3"/>
          <p:cNvPicPr>
            <a:picLocks noChangeAspect="1" noChangeArrowheads="1"/>
          </p:cNvPicPr>
          <p:nvPr/>
        </p:nvPicPr>
        <p:blipFill>
          <a:blip r:embed="rId4"/>
          <a:srcRect l="36823" t="37500" r="55765" b="50000"/>
          <a:stretch>
            <a:fillRect/>
          </a:stretch>
        </p:blipFill>
        <p:spPr bwMode="auto">
          <a:xfrm>
            <a:off x="4286248" y="5000636"/>
            <a:ext cx="1000132" cy="889006"/>
          </a:xfrm>
          <a:prstGeom prst="rect">
            <a:avLst/>
          </a:prstGeom>
          <a:noFill/>
          <a:ln w="9525">
            <a:noFill/>
            <a:miter lim="800000"/>
            <a:headEnd/>
            <a:tailEnd/>
          </a:ln>
          <a:effectLst/>
        </p:spPr>
      </p:pic>
      <p:sp>
        <p:nvSpPr>
          <p:cNvPr id="12" name="11 CuadroTexto"/>
          <p:cNvSpPr txBox="1"/>
          <p:nvPr/>
        </p:nvSpPr>
        <p:spPr>
          <a:xfrm>
            <a:off x="4572000" y="4643446"/>
            <a:ext cx="2113656" cy="369332"/>
          </a:xfrm>
          <a:prstGeom prst="rect">
            <a:avLst/>
          </a:prstGeom>
          <a:noFill/>
        </p:spPr>
        <p:txBody>
          <a:bodyPr wrap="none" rtlCol="0">
            <a:spAutoFit/>
          </a:bodyPr>
          <a:lstStyle/>
          <a:p>
            <a:r>
              <a:rPr lang="es-ES" b="1" dirty="0" smtClean="0">
                <a:solidFill>
                  <a:schemeClr val="bg1"/>
                </a:solidFill>
              </a:rPr>
              <a:t>Circuito Económico  </a:t>
            </a:r>
            <a:endParaRPr lang="es-PE" b="1" dirty="0">
              <a:solidFill>
                <a:schemeClr val="bg1"/>
              </a:solidFill>
            </a:endParaRPr>
          </a:p>
        </p:txBody>
      </p:sp>
      <p:pic>
        <p:nvPicPr>
          <p:cNvPr id="4100" name="Picture 4"/>
          <p:cNvPicPr>
            <a:picLocks noChangeAspect="1" noChangeArrowheads="1"/>
          </p:cNvPicPr>
          <p:nvPr/>
        </p:nvPicPr>
        <p:blipFill>
          <a:blip r:embed="rId5"/>
          <a:srcRect l="11292" t="65625" r="72237" b="10937"/>
          <a:stretch>
            <a:fillRect/>
          </a:stretch>
        </p:blipFill>
        <p:spPr bwMode="auto">
          <a:xfrm>
            <a:off x="1928794" y="5286388"/>
            <a:ext cx="1428760" cy="1071570"/>
          </a:xfrm>
          <a:prstGeom prst="rect">
            <a:avLst/>
          </a:prstGeom>
          <a:noFill/>
          <a:ln w="9525">
            <a:noFill/>
            <a:miter lim="800000"/>
            <a:headEnd/>
            <a:tailEnd/>
          </a:ln>
          <a:effectLst/>
        </p:spPr>
      </p:pic>
      <p:sp>
        <p:nvSpPr>
          <p:cNvPr id="14" name="13 Flecha curvada hacia la izquierda"/>
          <p:cNvSpPr/>
          <p:nvPr/>
        </p:nvSpPr>
        <p:spPr>
          <a:xfrm rot="4061702">
            <a:off x="3843561" y="5170829"/>
            <a:ext cx="665270" cy="1960078"/>
          </a:xfrm>
          <a:prstGeom prst="curved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PE">
              <a:solidFill>
                <a:schemeClr val="tx1"/>
              </a:solidFill>
            </a:endParaRPr>
          </a:p>
        </p:txBody>
      </p:sp>
      <p:sp>
        <p:nvSpPr>
          <p:cNvPr id="15" name="14 Rectángulo"/>
          <p:cNvSpPr/>
          <p:nvPr/>
        </p:nvSpPr>
        <p:spPr>
          <a:xfrm>
            <a:off x="1928794" y="5286388"/>
            <a:ext cx="642942" cy="214314"/>
          </a:xfrm>
          <a:prstGeom prst="rect">
            <a:avLst/>
          </a:prstGeom>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s-PE"/>
          </a:p>
        </p:txBody>
      </p:sp>
      <p:sp>
        <p:nvSpPr>
          <p:cNvPr id="16" name="15 Elipse"/>
          <p:cNvSpPr/>
          <p:nvPr/>
        </p:nvSpPr>
        <p:spPr>
          <a:xfrm>
            <a:off x="642910" y="3643314"/>
            <a:ext cx="6000792" cy="3214686"/>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PE"/>
          </a:p>
        </p:txBody>
      </p:sp>
      <p:sp>
        <p:nvSpPr>
          <p:cNvPr id="17" name="16 CuadroTexto"/>
          <p:cNvSpPr txBox="1"/>
          <p:nvPr/>
        </p:nvSpPr>
        <p:spPr>
          <a:xfrm>
            <a:off x="6500826" y="4429132"/>
            <a:ext cx="1872949" cy="369332"/>
          </a:xfrm>
          <a:prstGeom prst="rect">
            <a:avLst/>
          </a:prstGeom>
          <a:noFill/>
        </p:spPr>
        <p:txBody>
          <a:bodyPr wrap="none" rtlCol="0">
            <a:spAutoFit/>
          </a:bodyPr>
          <a:lstStyle/>
          <a:p>
            <a:r>
              <a:rPr lang="es-ES" b="1" dirty="0" smtClean="0">
                <a:solidFill>
                  <a:schemeClr val="tx2">
                    <a:lumMod val="60000"/>
                    <a:lumOff val="40000"/>
                  </a:schemeClr>
                </a:solidFill>
              </a:rPr>
              <a:t>REINTEGRACIÓN  </a:t>
            </a:r>
            <a:endParaRPr lang="es-PE" b="1" dirty="0">
              <a:solidFill>
                <a:schemeClr val="tx2">
                  <a:lumMod val="60000"/>
                  <a:lumOff val="40000"/>
                </a:schemeClr>
              </a:solidFill>
            </a:endParaRP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srcRect l="15410" t="43750" r="57412" b="17187"/>
          <a:stretch>
            <a:fillRect/>
          </a:stretch>
        </p:blipFill>
        <p:spPr bwMode="auto">
          <a:xfrm>
            <a:off x="0" y="0"/>
            <a:ext cx="9144000" cy="6858000"/>
          </a:xfrm>
          <a:prstGeom prst="rect">
            <a:avLst/>
          </a:prstGeom>
          <a:noFill/>
          <a:ln w="22225">
            <a:solidFill>
              <a:schemeClr val="accent1"/>
            </a:solidFill>
            <a:miter lim="800000"/>
            <a:headEnd/>
            <a:tailEnd/>
          </a:ln>
          <a:effectLst/>
        </p:spPr>
      </p:pic>
      <p:sp>
        <p:nvSpPr>
          <p:cNvPr id="3" name="2 Marcador de contenido"/>
          <p:cNvSpPr>
            <a:spLocks noGrp="1"/>
          </p:cNvSpPr>
          <p:nvPr>
            <p:ph idx="1"/>
          </p:nvPr>
        </p:nvSpPr>
        <p:spPr>
          <a:xfrm>
            <a:off x="285720" y="1214422"/>
            <a:ext cx="8572560" cy="2357454"/>
          </a:xfrm>
          <a:solidFill>
            <a:srgbClr val="CCFFFF"/>
          </a:solidFill>
          <a:ln>
            <a:solidFill>
              <a:schemeClr val="tx1"/>
            </a:solidFill>
          </a:ln>
        </p:spPr>
        <p:style>
          <a:lnRef idx="2">
            <a:schemeClr val="accent1"/>
          </a:lnRef>
          <a:fillRef idx="1">
            <a:schemeClr val="lt1"/>
          </a:fillRef>
          <a:effectRef idx="0">
            <a:schemeClr val="accent1"/>
          </a:effectRef>
          <a:fontRef idx="minor">
            <a:schemeClr val="dk1"/>
          </a:fontRef>
        </p:style>
        <p:txBody>
          <a:bodyPr>
            <a:normAutofit/>
          </a:bodyPr>
          <a:lstStyle/>
          <a:p>
            <a:pPr algn="just"/>
            <a:r>
              <a:rPr lang="es-PE" sz="1600" b="1" dirty="0" smtClean="0"/>
              <a:t> Siendo así, la materialidad sustantiva de cada modalidad del injusto (de Lavado de Activos), debe ser analizada de forma particular, definida por la naturaleza del bien jurídico protegido, cuya incidencia de mayor relieve, es la transparencia de los activos que ingresan al sistema económico (libre circulación de los bienes), en cuanto al legítimo interés del Estado, de la sociedad y de los agentes económicos, de que sólo circulen en el mercado, activos de procedencia lícita; de no ser así, se corre el grave riesgo de que se perturben las variables y principios que rigen una economía social de mercado.</a:t>
            </a:r>
          </a:p>
          <a:p>
            <a:endParaRPr lang="es-PE" sz="2000" b="1" dirty="0">
              <a:solidFill>
                <a:schemeClr val="tx1"/>
              </a:solidFill>
            </a:endParaRPr>
          </a:p>
        </p:txBody>
      </p:sp>
      <p:sp>
        <p:nvSpPr>
          <p:cNvPr id="5" name="4 Rectángulo"/>
          <p:cNvSpPr/>
          <p:nvPr/>
        </p:nvSpPr>
        <p:spPr>
          <a:xfrm>
            <a:off x="0" y="214290"/>
            <a:ext cx="9144000" cy="857256"/>
          </a:xfrm>
          <a:prstGeom prst="rect">
            <a:avLst/>
          </a:prstGeom>
          <a:ln w="2540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000" b="1" dirty="0" smtClean="0">
                <a:solidFill>
                  <a:schemeClr val="tx1"/>
                </a:solidFill>
              </a:rPr>
              <a:t> LAVADO DE ACTIVOS</a:t>
            </a:r>
            <a:endParaRPr lang="es-PE" sz="2000" b="1" dirty="0">
              <a:solidFill>
                <a:schemeClr val="tx1"/>
              </a:solidFill>
            </a:endParaRPr>
          </a:p>
        </p:txBody>
      </p:sp>
      <p:sp>
        <p:nvSpPr>
          <p:cNvPr id="18" name="17 Elipse"/>
          <p:cNvSpPr/>
          <p:nvPr/>
        </p:nvSpPr>
        <p:spPr>
          <a:xfrm>
            <a:off x="5500694" y="4143380"/>
            <a:ext cx="1928826" cy="1500198"/>
          </a:xfrm>
          <a:prstGeom prst="ellipse">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rPr>
              <a:t>SISTEMA ECONÓMICO </a:t>
            </a:r>
            <a:endParaRPr lang="es-PE" sz="1600" b="1" dirty="0">
              <a:solidFill>
                <a:schemeClr val="tx1"/>
              </a:solidFill>
            </a:endParaRPr>
          </a:p>
        </p:txBody>
      </p:sp>
      <p:sp>
        <p:nvSpPr>
          <p:cNvPr id="20" name="19 Flecha derecha"/>
          <p:cNvSpPr/>
          <p:nvPr/>
        </p:nvSpPr>
        <p:spPr>
          <a:xfrm>
            <a:off x="4357686" y="4643446"/>
            <a:ext cx="1143008" cy="484632"/>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PE"/>
          </a:p>
        </p:txBody>
      </p:sp>
      <p:pic>
        <p:nvPicPr>
          <p:cNvPr id="5124" name="Picture 4" descr="http://gifsanimados.de/img-gifsanimados.de/e/economia/billetes-2.gif"/>
          <p:cNvPicPr>
            <a:picLocks noChangeAspect="1" noChangeArrowheads="1" noCrop="1"/>
          </p:cNvPicPr>
          <p:nvPr/>
        </p:nvPicPr>
        <p:blipFill>
          <a:blip r:embed="rId3"/>
          <a:srcRect/>
          <a:stretch>
            <a:fillRect/>
          </a:stretch>
        </p:blipFill>
        <p:spPr bwMode="auto">
          <a:xfrm flipH="1">
            <a:off x="2857488" y="4214818"/>
            <a:ext cx="1285884" cy="1394050"/>
          </a:xfrm>
          <a:prstGeom prst="rect">
            <a:avLst/>
          </a:prstGeom>
          <a:noFill/>
        </p:spPr>
      </p:pic>
      <p:sp>
        <p:nvSpPr>
          <p:cNvPr id="22" name="21 CuadroTexto"/>
          <p:cNvSpPr txBox="1"/>
          <p:nvPr/>
        </p:nvSpPr>
        <p:spPr>
          <a:xfrm>
            <a:off x="3143240" y="5715016"/>
            <a:ext cx="931152" cy="369332"/>
          </a:xfrm>
          <a:prstGeom prst="rect">
            <a:avLst/>
          </a:prstGeom>
          <a:noFill/>
        </p:spPr>
        <p:txBody>
          <a:bodyPr wrap="none" rtlCol="0">
            <a:spAutoFit/>
          </a:bodyPr>
          <a:lstStyle/>
          <a:p>
            <a:r>
              <a:rPr lang="es-ES" b="1" dirty="0" smtClean="0">
                <a:solidFill>
                  <a:schemeClr val="bg1"/>
                </a:solidFill>
              </a:rPr>
              <a:t>Activos </a:t>
            </a:r>
            <a:endParaRPr lang="es-PE" b="1" dirty="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srcRect l="15410" t="43750" r="57412" b="17187"/>
          <a:stretch>
            <a:fillRect/>
          </a:stretch>
        </p:blipFill>
        <p:spPr bwMode="auto">
          <a:xfrm>
            <a:off x="0" y="0"/>
            <a:ext cx="9144000" cy="6858000"/>
          </a:xfrm>
          <a:prstGeom prst="rect">
            <a:avLst/>
          </a:prstGeom>
          <a:noFill/>
          <a:ln w="22225">
            <a:solidFill>
              <a:schemeClr val="accent1"/>
            </a:solidFill>
            <a:miter lim="800000"/>
            <a:headEnd/>
            <a:tailEnd/>
          </a:ln>
          <a:effectLst/>
        </p:spPr>
      </p:pic>
      <p:sp>
        <p:nvSpPr>
          <p:cNvPr id="3" name="2 Marcador de contenido"/>
          <p:cNvSpPr>
            <a:spLocks noGrp="1"/>
          </p:cNvSpPr>
          <p:nvPr>
            <p:ph idx="1"/>
          </p:nvPr>
        </p:nvSpPr>
        <p:spPr>
          <a:xfrm>
            <a:off x="285720" y="1214422"/>
            <a:ext cx="8572560" cy="1785950"/>
          </a:xfrm>
          <a:solidFill>
            <a:srgbClr val="CCFFFF"/>
          </a:solidFill>
          <a:ln>
            <a:solidFill>
              <a:schemeClr val="tx1"/>
            </a:solidFill>
          </a:ln>
        </p:spPr>
        <p:style>
          <a:lnRef idx="2">
            <a:schemeClr val="accent1"/>
          </a:lnRef>
          <a:fillRef idx="1">
            <a:schemeClr val="lt1"/>
          </a:fillRef>
          <a:effectRef idx="0">
            <a:schemeClr val="accent1"/>
          </a:effectRef>
          <a:fontRef idx="minor">
            <a:schemeClr val="dk1"/>
          </a:fontRef>
        </p:style>
        <p:txBody>
          <a:bodyPr>
            <a:normAutofit/>
          </a:bodyPr>
          <a:lstStyle/>
          <a:p>
            <a:pPr algn="just"/>
            <a:r>
              <a:rPr lang="es-PE" sz="1400" b="1" dirty="0" smtClean="0"/>
              <a:t> Resultando, que en el presente caso, la imputación delictiva tiene que ver con el supuesto delictivo de «Actos de Conversión y Transferencia», reglado en el artículo 1° de </a:t>
            </a:r>
            <a:r>
              <a:rPr lang="es-PE" sz="1400" b="1" dirty="0" smtClean="0">
                <a:solidFill>
                  <a:srgbClr val="FF0000"/>
                </a:solidFill>
              </a:rPr>
              <a:t>la Ley N° 27765 </a:t>
            </a:r>
            <a:r>
              <a:rPr lang="es-PE" sz="1400" b="1" dirty="0" smtClean="0"/>
              <a:t>-aplicable conforme el principio de temporalidad normativa-, que a la letra dispone lo siguiente: "El que convierte o transfiere dinero, bienes, efectos o ganancias cuyo origen ilícito conoce o puede presumir, y dificulta la identificación de su origen, su incautación o decomiso; será reprimido con pena privativa de la libertad no menor de ocho ni mayor de quince años y con ciento veinte a trescientos cincuenta días multa”.</a:t>
            </a:r>
          </a:p>
          <a:p>
            <a:pPr algn="just"/>
            <a:r>
              <a:rPr lang="es-PE" sz="1400" b="1" dirty="0" smtClean="0"/>
              <a:t> Derogada por el</a:t>
            </a:r>
            <a:r>
              <a:rPr lang="es-PE" sz="1400" b="1" dirty="0" smtClean="0">
                <a:solidFill>
                  <a:srgbClr val="FF0000"/>
                </a:solidFill>
              </a:rPr>
              <a:t> Decreto Legislativo N° 1106.</a:t>
            </a:r>
          </a:p>
          <a:p>
            <a:pPr algn="just"/>
            <a:endParaRPr lang="es-PE" sz="1600" b="1" dirty="0" smtClean="0"/>
          </a:p>
          <a:p>
            <a:endParaRPr lang="es-PE" sz="2000" b="1" dirty="0">
              <a:solidFill>
                <a:schemeClr val="tx1"/>
              </a:solidFill>
            </a:endParaRPr>
          </a:p>
        </p:txBody>
      </p:sp>
      <p:sp>
        <p:nvSpPr>
          <p:cNvPr id="5" name="4 Rectángulo"/>
          <p:cNvSpPr/>
          <p:nvPr/>
        </p:nvSpPr>
        <p:spPr>
          <a:xfrm>
            <a:off x="0" y="214290"/>
            <a:ext cx="9144000" cy="857256"/>
          </a:xfrm>
          <a:prstGeom prst="rect">
            <a:avLst/>
          </a:prstGeom>
          <a:ln w="2540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000" b="1" dirty="0" smtClean="0">
                <a:solidFill>
                  <a:schemeClr val="tx1"/>
                </a:solidFill>
              </a:rPr>
              <a:t> LAVADO DE ACTIVOS</a:t>
            </a:r>
            <a:endParaRPr lang="es-PE" sz="2000" b="1" dirty="0">
              <a:solidFill>
                <a:schemeClr val="tx1"/>
              </a:solidFill>
            </a:endParaRPr>
          </a:p>
        </p:txBody>
      </p:sp>
      <p:sp>
        <p:nvSpPr>
          <p:cNvPr id="9" name="2 Marcador de contenido"/>
          <p:cNvSpPr txBox="1">
            <a:spLocks/>
          </p:cNvSpPr>
          <p:nvPr/>
        </p:nvSpPr>
        <p:spPr>
          <a:xfrm>
            <a:off x="285720" y="3071810"/>
            <a:ext cx="8572560" cy="3429024"/>
          </a:xfrm>
          <a:prstGeom prst="rect">
            <a:avLst/>
          </a:prstGeom>
          <a:solidFill>
            <a:srgbClr val="CCFFFF"/>
          </a:solidFill>
          <a:ln w="25400" cap="flat" cmpd="sng"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lnSpcReduction="10000"/>
          </a:bodyPr>
          <a:lstStyle/>
          <a:p>
            <a:pPr marL="342900" indent="-342900" algn="just">
              <a:spcBef>
                <a:spcPct val="20000"/>
              </a:spcBef>
              <a:buFont typeface="Arial" pitchFamily="34" charset="0"/>
              <a:buChar char="•"/>
            </a:pPr>
            <a:r>
              <a:rPr lang="es-PE" sz="1500" b="1" dirty="0"/>
              <a:t>Se tiene así, que la adquisición de un bien, supone un acto típico de «transferencia», , esto es la compraventa de un bien (mueble o inmueble), que al efecto debemos remitirnos a las normas del Derecho civil, en cuanto a determinar la perfección de este acto jurídico (contrato); según dichas dispositivos legales, éste toma lugar cuando el vendedor materializa la transferencia del bien y cuando el comprador cumple con abonar el precio convenido. Según esta definición no puede postularse la tesis de un delito permanente, al constituir un delito de consumación instantáneo, pues como la misma Corte Suprema lo ha enfatizado en el Acuerdo Plenario N° 2-2010 (Fundamento 16);: "(...) </a:t>
            </a:r>
            <a:r>
              <a:rPr lang="es-ES_tradnl" sz="1500" b="1" i="1" dirty="0"/>
              <a:t>resulta pertinente destacar que las distintas modalidades de conversión y transferencia que contiene el artículo </a:t>
            </a:r>
            <a:r>
              <a:rPr lang="es-PE" sz="1500" b="1" i="1" dirty="0"/>
              <a:t>I</a:t>
            </a:r>
            <a:r>
              <a:rPr lang="es-PE" sz="1500" b="1" i="1" baseline="30000" dirty="0"/>
              <a:t>o</a:t>
            </a:r>
            <a:r>
              <a:rPr lang="es-PE" sz="1500" b="1" i="1" dirty="0"/>
              <a:t> </a:t>
            </a:r>
            <a:r>
              <a:rPr lang="es-ES_tradnl" sz="1500" b="1" i="1" dirty="0"/>
              <a:t>de la Ley 27765 constituyen modalidades de delitos instantáneos. Siendo así el momento consumativo coincidirá con la mera realización de cualquiera de las formas señaladas por la ley</a:t>
            </a:r>
            <a:r>
              <a:rPr lang="es-ES_tradnl" sz="1500" b="1" dirty="0"/>
              <a:t>"; esto quiere decir, cuando se materializa la transferencia del bien, máxime, cuando el mismo Tribunal Supremo, en cuanto al interés jurídico tutelado (Fundamento 13), ha dejado en claro que: "(...) </a:t>
            </a:r>
            <a:r>
              <a:rPr lang="es-ES_tradnl" sz="1500" b="1" i="1" dirty="0"/>
              <a:t>los actos de colocación e intercalación comprometen la estabilidad, transparencia y legitimidad del sistema económico-financiero</a:t>
            </a:r>
            <a:r>
              <a:rPr lang="es-ES_tradnl" sz="1500" b="1" dirty="0"/>
              <a:t>", tal como se sostuvo líneas atrás, por lo que en esta modalidad del injusto de Lavado de Activos nada tiene que ver como bien jurídico protegido la Administración de Justicia.  Así, en la doctrina nacional GALVEZ VILLEGAS, al indicar que los supuestos del primer artículo de la ley, se tratan de supuestos instantáneos (El Delito de Lavado de Activos. Jurista Editores, 2da. edición, agosto del 2009, pág. 111). </a:t>
            </a:r>
            <a:endParaRPr lang="es-PE" sz="1500" b="1" dirty="0"/>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PE" sz="1600" b="1" i="0" u="none" strike="noStrike" kern="1200" cap="none" spc="0" normalizeH="0" baseline="0" noProof="0" dirty="0" smtClean="0">
              <a:ln>
                <a:noFill/>
              </a:ln>
              <a:solidFill>
                <a:schemeClr val="dk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PE" sz="20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srcRect l="15410" t="43750" r="57412" b="17187"/>
          <a:stretch>
            <a:fillRect/>
          </a:stretch>
        </p:blipFill>
        <p:spPr bwMode="auto">
          <a:xfrm>
            <a:off x="0" y="0"/>
            <a:ext cx="9144000" cy="6858000"/>
          </a:xfrm>
          <a:prstGeom prst="rect">
            <a:avLst/>
          </a:prstGeom>
          <a:noFill/>
          <a:ln w="22225">
            <a:solidFill>
              <a:schemeClr val="accent1"/>
            </a:solidFill>
            <a:miter lim="800000"/>
            <a:headEnd/>
            <a:tailEnd/>
          </a:ln>
          <a:effectLst/>
        </p:spPr>
      </p:pic>
      <p:sp>
        <p:nvSpPr>
          <p:cNvPr id="3" name="2 Marcador de contenido"/>
          <p:cNvSpPr>
            <a:spLocks noGrp="1"/>
          </p:cNvSpPr>
          <p:nvPr>
            <p:ph idx="1"/>
          </p:nvPr>
        </p:nvSpPr>
        <p:spPr>
          <a:xfrm>
            <a:off x="285720" y="1214422"/>
            <a:ext cx="8572560" cy="2500330"/>
          </a:xfrm>
          <a:solidFill>
            <a:srgbClr val="CCFFFF"/>
          </a:solidFill>
          <a:ln>
            <a:solidFill>
              <a:schemeClr val="tx1"/>
            </a:solidFill>
          </a:ln>
        </p:spPr>
        <p:style>
          <a:lnRef idx="2">
            <a:schemeClr val="accent1"/>
          </a:lnRef>
          <a:fillRef idx="1">
            <a:schemeClr val="lt1"/>
          </a:fillRef>
          <a:effectRef idx="0">
            <a:schemeClr val="accent1"/>
          </a:effectRef>
          <a:fontRef idx="minor">
            <a:schemeClr val="dk1"/>
          </a:fontRef>
        </p:style>
        <p:txBody>
          <a:bodyPr>
            <a:normAutofit fontScale="92500"/>
          </a:bodyPr>
          <a:lstStyle/>
          <a:p>
            <a:pPr algn="just"/>
            <a:r>
              <a:rPr lang="es-PE" sz="1600" b="1" dirty="0" smtClean="0"/>
              <a:t>Por consiguiente, en sujeción estricta al principio de legalidad, tomando en cuenta que la posibilidad de aplicar en nuestro país la figura del auto-lavado, recién se da en julio del 2007, con la modificación efectuada al artículo 6° de la </a:t>
            </a:r>
            <a:r>
              <a:rPr lang="es-PE" sz="1600" b="1" dirty="0" smtClean="0">
                <a:solidFill>
                  <a:srgbClr val="FF0000"/>
                </a:solidFill>
              </a:rPr>
              <a:t>Ley N° 27765</a:t>
            </a:r>
            <a:r>
              <a:rPr lang="es-PE" sz="1600" b="1" dirty="0" smtClean="0"/>
              <a:t>, no resulta aplicable al caso que nos ocupa esta doble incriminación, que afectaría los fines esenciales que ha desplegar la vigencia normativa en la psique de los ciudadanos (de comunicación y de motivación);  . Bacigalupo, al respecto anota que (...) la ley penal quiere prevenir la comisión de hechos punibles imponiendo deberes y amenazando su cumplimiento con la aplicación de una pena.</a:t>
            </a:r>
          </a:p>
          <a:p>
            <a:pPr algn="just"/>
            <a:endParaRPr lang="es-PE" sz="1600" b="1" dirty="0" smtClean="0"/>
          </a:p>
          <a:p>
            <a:pPr algn="just"/>
            <a:r>
              <a:rPr lang="es-PE" sz="1600" b="1" dirty="0" smtClean="0"/>
              <a:t> Por lo tanto, la ley quiere, ante todo, motivar al autor y esto sólo podría hacerlo una ley preexistente a la decisión de éste; Derecho Penal. Parte General, </a:t>
            </a:r>
            <a:r>
              <a:rPr lang="es-PE" sz="1600" b="1" dirty="0" smtClean="0">
                <a:effectLst>
                  <a:outerShdw blurRad="38100" dist="38100" dir="2700000" algn="tl">
                    <a:srgbClr val="000000">
                      <a:alpha val="43137"/>
                    </a:srgbClr>
                  </a:outerShdw>
                </a:effectLst>
              </a:rPr>
              <a:t>ARA EDITORES</a:t>
            </a:r>
            <a:r>
              <a:rPr lang="es-PE" sz="1600" b="1" dirty="0" smtClean="0"/>
              <a:t>, Lima, 2004, pág., 179.</a:t>
            </a:r>
          </a:p>
          <a:p>
            <a:pPr algn="just"/>
            <a:endParaRPr lang="es-PE" sz="1600" b="1" dirty="0" smtClean="0"/>
          </a:p>
          <a:p>
            <a:pPr algn="just"/>
            <a:endParaRPr lang="es-PE" sz="1600" b="1" dirty="0" smtClean="0"/>
          </a:p>
          <a:p>
            <a:endParaRPr lang="es-PE" sz="2000" b="1" dirty="0">
              <a:solidFill>
                <a:schemeClr val="tx1"/>
              </a:solidFill>
            </a:endParaRPr>
          </a:p>
        </p:txBody>
      </p:sp>
      <p:sp>
        <p:nvSpPr>
          <p:cNvPr id="5" name="4 Rectángulo"/>
          <p:cNvSpPr/>
          <p:nvPr/>
        </p:nvSpPr>
        <p:spPr>
          <a:xfrm>
            <a:off x="0" y="214290"/>
            <a:ext cx="9144000" cy="857256"/>
          </a:xfrm>
          <a:prstGeom prst="rect">
            <a:avLst/>
          </a:prstGeom>
          <a:ln w="2540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000" b="1" dirty="0" smtClean="0">
                <a:solidFill>
                  <a:schemeClr val="tx1"/>
                </a:solidFill>
              </a:rPr>
              <a:t> LAVADO DE ACTIVOS</a:t>
            </a:r>
            <a:endParaRPr lang="es-PE" sz="2000" b="1" dirty="0">
              <a:solidFill>
                <a:schemeClr val="tx1"/>
              </a:solidFill>
            </a:endParaRPr>
          </a:p>
        </p:txBody>
      </p:sp>
      <p:pic>
        <p:nvPicPr>
          <p:cNvPr id="19458" name="Picture 2" descr="http://www.serperuano.com/wp-content/uploads/2014/10/426-biz-usa-peru.jpg"/>
          <p:cNvPicPr>
            <a:picLocks noChangeAspect="1" noChangeArrowheads="1"/>
          </p:cNvPicPr>
          <p:nvPr/>
        </p:nvPicPr>
        <p:blipFill>
          <a:blip r:embed="rId3" cstate="print"/>
          <a:srcRect/>
          <a:stretch>
            <a:fillRect/>
          </a:stretch>
        </p:blipFill>
        <p:spPr bwMode="auto">
          <a:xfrm>
            <a:off x="5000628" y="4286256"/>
            <a:ext cx="1633532" cy="928694"/>
          </a:xfrm>
          <a:prstGeom prst="rect">
            <a:avLst/>
          </a:prstGeom>
          <a:noFill/>
        </p:spPr>
      </p:pic>
      <p:sp>
        <p:nvSpPr>
          <p:cNvPr id="11" name="10 Flecha derecha"/>
          <p:cNvSpPr/>
          <p:nvPr/>
        </p:nvSpPr>
        <p:spPr>
          <a:xfrm>
            <a:off x="4000496" y="4572008"/>
            <a:ext cx="785818" cy="500066"/>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PE"/>
          </a:p>
        </p:txBody>
      </p:sp>
      <p:pic>
        <p:nvPicPr>
          <p:cNvPr id="2050" name="Picture 2" descr="http://miniaturasdelperu.com/BANDERAS%20DEL%20MUNDO/PERU%20MAPA%20EN%20MOVIMIENTO%20Fondo%20negro.JPG"/>
          <p:cNvPicPr>
            <a:picLocks noChangeAspect="1" noChangeArrowheads="1"/>
          </p:cNvPicPr>
          <p:nvPr/>
        </p:nvPicPr>
        <p:blipFill>
          <a:blip r:embed="rId4"/>
          <a:srcRect/>
          <a:stretch>
            <a:fillRect/>
          </a:stretch>
        </p:blipFill>
        <p:spPr bwMode="auto">
          <a:xfrm>
            <a:off x="2071670" y="4071942"/>
            <a:ext cx="1485910" cy="1857388"/>
          </a:xfrm>
          <a:prstGeom prst="rect">
            <a:avLst/>
          </a:prstGeom>
          <a:noFill/>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srcRect l="15410" t="43750" r="57412" b="17187"/>
          <a:stretch>
            <a:fillRect/>
          </a:stretch>
        </p:blipFill>
        <p:spPr bwMode="auto">
          <a:xfrm>
            <a:off x="0" y="0"/>
            <a:ext cx="9144000" cy="6858000"/>
          </a:xfrm>
          <a:prstGeom prst="rect">
            <a:avLst/>
          </a:prstGeom>
          <a:noFill/>
          <a:ln w="22225">
            <a:solidFill>
              <a:schemeClr val="accent1"/>
            </a:solidFill>
            <a:miter lim="800000"/>
            <a:headEnd/>
            <a:tailEnd/>
          </a:ln>
          <a:effectLst/>
        </p:spPr>
      </p:pic>
      <p:sp>
        <p:nvSpPr>
          <p:cNvPr id="3" name="2 Marcador de contenido"/>
          <p:cNvSpPr>
            <a:spLocks noGrp="1"/>
          </p:cNvSpPr>
          <p:nvPr>
            <p:ph idx="1"/>
          </p:nvPr>
        </p:nvSpPr>
        <p:spPr>
          <a:xfrm>
            <a:off x="285720" y="4714884"/>
            <a:ext cx="8572560" cy="1143008"/>
          </a:xfrm>
          <a:solidFill>
            <a:srgbClr val="CCFFFF"/>
          </a:solidFill>
          <a:ln>
            <a:solidFill>
              <a:schemeClr val="tx1"/>
            </a:solidFill>
          </a:ln>
        </p:spPr>
        <p:style>
          <a:lnRef idx="2">
            <a:schemeClr val="accent1"/>
          </a:lnRef>
          <a:fillRef idx="1">
            <a:schemeClr val="lt1"/>
          </a:fillRef>
          <a:effectRef idx="0">
            <a:schemeClr val="accent1"/>
          </a:effectRef>
          <a:fontRef idx="minor">
            <a:schemeClr val="dk1"/>
          </a:fontRef>
        </p:style>
        <p:txBody>
          <a:bodyPr>
            <a:normAutofit/>
          </a:bodyPr>
          <a:lstStyle/>
          <a:p>
            <a:pPr algn="just"/>
            <a:r>
              <a:rPr lang="es-PE" sz="1600" b="1" dirty="0" smtClean="0"/>
              <a:t>En tal entendido, aplicar la disposición prevista en el </a:t>
            </a:r>
            <a:r>
              <a:rPr lang="es-PE" sz="1600" b="1" dirty="0" smtClean="0">
                <a:solidFill>
                  <a:srgbClr val="FF0000"/>
                </a:solidFill>
              </a:rPr>
              <a:t>artículo 6°</a:t>
            </a:r>
            <a:r>
              <a:rPr lang="es-PE" sz="1600" b="1" dirty="0" smtClean="0"/>
              <a:t> de la </a:t>
            </a:r>
            <a:r>
              <a:rPr lang="es-PE" sz="1600" b="1" dirty="0" smtClean="0">
                <a:solidFill>
                  <a:srgbClr val="FF0000"/>
                </a:solidFill>
              </a:rPr>
              <a:t>Ley N° 27765</a:t>
            </a:r>
            <a:r>
              <a:rPr lang="es-PE" sz="1600" b="1" dirty="0" smtClean="0"/>
              <a:t>, a hechos que sucedieron con anterioridad, implica conmover en toda su esencia el principio de irretroactividad normativa, tal como se desprende del </a:t>
            </a:r>
            <a:r>
              <a:rPr lang="es-PE" sz="1600" b="1" dirty="0" smtClean="0">
                <a:solidFill>
                  <a:srgbClr val="FF0000"/>
                </a:solidFill>
              </a:rPr>
              <a:t>artículo 6°</a:t>
            </a:r>
            <a:r>
              <a:rPr lang="es-PE" sz="1600" b="1" dirty="0" smtClean="0"/>
              <a:t> del Código Penal y </a:t>
            </a:r>
            <a:r>
              <a:rPr lang="es-PE" sz="1600" b="1" dirty="0" smtClean="0">
                <a:solidFill>
                  <a:srgbClr val="FF0000"/>
                </a:solidFill>
              </a:rPr>
              <a:t>artículo 2° numeral 24 apartado d) de la Constitución Política del Estado. </a:t>
            </a:r>
          </a:p>
          <a:p>
            <a:pPr algn="just"/>
            <a:endParaRPr lang="es-PE" sz="1600" b="1" dirty="0" smtClean="0"/>
          </a:p>
          <a:p>
            <a:pPr algn="just"/>
            <a:endParaRPr lang="es-PE" sz="1600" b="1" dirty="0" smtClean="0"/>
          </a:p>
          <a:p>
            <a:endParaRPr lang="es-PE" sz="2000" b="1" dirty="0">
              <a:solidFill>
                <a:schemeClr val="tx1"/>
              </a:solidFill>
            </a:endParaRPr>
          </a:p>
        </p:txBody>
      </p:sp>
      <p:sp>
        <p:nvSpPr>
          <p:cNvPr id="5" name="4 Rectángulo"/>
          <p:cNvSpPr/>
          <p:nvPr/>
        </p:nvSpPr>
        <p:spPr>
          <a:xfrm>
            <a:off x="0" y="214290"/>
            <a:ext cx="9144000" cy="857256"/>
          </a:xfrm>
          <a:prstGeom prst="rect">
            <a:avLst/>
          </a:prstGeom>
          <a:ln w="2540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000" b="1" dirty="0" smtClean="0">
                <a:solidFill>
                  <a:schemeClr val="tx1"/>
                </a:solidFill>
              </a:rPr>
              <a:t> LAVADO DE ACTIVOS</a:t>
            </a:r>
            <a:endParaRPr lang="es-PE" sz="2000" b="1" dirty="0">
              <a:solidFill>
                <a:schemeClr val="tx1"/>
              </a:solidFill>
            </a:endParaRPr>
          </a:p>
        </p:txBody>
      </p:sp>
      <p:sp>
        <p:nvSpPr>
          <p:cNvPr id="8" name="2 Marcador de contenido"/>
          <p:cNvSpPr txBox="1">
            <a:spLocks/>
          </p:cNvSpPr>
          <p:nvPr/>
        </p:nvSpPr>
        <p:spPr>
          <a:xfrm>
            <a:off x="214282" y="1285860"/>
            <a:ext cx="8572560" cy="3000396"/>
          </a:xfrm>
          <a:prstGeom prst="rect">
            <a:avLst/>
          </a:prstGeom>
          <a:solidFill>
            <a:srgbClr val="CCFFFF"/>
          </a:solidFill>
          <a:ln w="25400" cap="flat" cmpd="sng"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es-PE" sz="1600" b="1" dirty="0"/>
              <a:t>S</a:t>
            </a:r>
            <a:r>
              <a:rPr kumimoji="0" lang="es-PE" sz="1600" b="1" i="0" u="none" strike="noStrike" kern="1200" cap="none" spc="0" normalizeH="0" baseline="0" noProof="0" dirty="0" err="1" smtClean="0">
                <a:ln>
                  <a:noFill/>
                </a:ln>
                <a:solidFill>
                  <a:schemeClr val="dk1"/>
                </a:solidFill>
                <a:effectLst/>
                <a:uLnTx/>
                <a:uFillTx/>
                <a:latin typeface="+mn-lt"/>
                <a:ea typeface="+mn-ea"/>
                <a:cs typeface="+mn-cs"/>
              </a:rPr>
              <a:t>iendo</a:t>
            </a:r>
            <a:r>
              <a:rPr kumimoji="0" lang="es-PE" sz="1600" b="1" i="0" u="none" strike="noStrike" kern="1200" cap="none" spc="0" normalizeH="0" baseline="0" noProof="0" dirty="0" smtClean="0">
                <a:ln>
                  <a:noFill/>
                </a:ln>
                <a:solidFill>
                  <a:schemeClr val="dk1"/>
                </a:solidFill>
                <a:effectLst/>
                <a:uLnTx/>
                <a:uFillTx/>
                <a:latin typeface="+mn-lt"/>
                <a:ea typeface="+mn-ea"/>
                <a:cs typeface="+mn-cs"/>
              </a:rPr>
              <a:t> de recibo, que los individuos para poder motivarse conforme los preceptos legales (penales), deben primero conocerlo, para que así se produzca el fenómeno de interiorización normativa, y así poder amoldar su conducta con arreglo a los fines que se recogen en los tipos legales. Así, en la doctrina especializada, cuando se indica que toda persona tiene derecho a poder calcular la trascendencia jurídica de sus actos en el momento en que los realiza, sin tener que contar con los cambios de valoración que de esos mismos hechos pueda hacer posteriormente el legislador </a:t>
            </a:r>
            <a:r>
              <a:rPr kumimoji="0" lang="es-PE" sz="16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mn-lt"/>
                <a:ea typeface="+mn-ea"/>
                <a:cs typeface="+mn-cs"/>
              </a:rPr>
              <a:t>(Mora Sánchez, J.M.  y otros</a:t>
            </a:r>
            <a:r>
              <a:rPr kumimoji="0" lang="es-PE" sz="1600" b="1" i="0" u="none" strike="noStrike" kern="1200" cap="none" spc="0" normalizeH="0" baseline="0" noProof="0" dirty="0" smtClean="0">
                <a:ln>
                  <a:noFill/>
                </a:ln>
                <a:solidFill>
                  <a:schemeClr val="dk1"/>
                </a:solidFill>
                <a:effectLst/>
                <a:uLnTx/>
                <a:uFillTx/>
                <a:latin typeface="+mn-lt"/>
                <a:ea typeface="+mn-ea"/>
                <a:cs typeface="+mn-cs"/>
              </a:rPr>
              <a:t>; Derecho Penal. Parte General, </a:t>
            </a:r>
            <a:r>
              <a:rPr kumimoji="0" lang="es-PE" sz="16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mn-lt"/>
                <a:ea typeface="+mn-ea"/>
                <a:cs typeface="+mn-cs"/>
              </a:rPr>
              <a:t>TIRANT LO BLANCH</a:t>
            </a:r>
            <a:r>
              <a:rPr kumimoji="0" lang="es-PE" sz="1600" b="1" i="0" u="none" strike="noStrike" kern="1200" cap="none" spc="0" normalizeH="0" baseline="0" noProof="0" dirty="0" smtClean="0">
                <a:ln>
                  <a:noFill/>
                </a:ln>
                <a:solidFill>
                  <a:schemeClr val="dk1"/>
                </a:solidFill>
                <a:effectLst/>
                <a:uLnTx/>
                <a:uFillTx/>
                <a:latin typeface="+mn-lt"/>
                <a:ea typeface="+mn-ea"/>
                <a:cs typeface="+mn-cs"/>
              </a:rPr>
              <a:t>, VALENCIA, 2004, pág. 275); en palabras de </a:t>
            </a:r>
            <a:r>
              <a:rPr kumimoji="0" lang="es-PE" sz="16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mn-lt"/>
                <a:ea typeface="+mn-ea"/>
                <a:cs typeface="+mn-cs"/>
              </a:rPr>
              <a:t>QUINTERO OLIVARES</a:t>
            </a:r>
            <a:r>
              <a:rPr kumimoji="0" lang="es-PE" sz="1600" b="1" i="0" u="none" strike="noStrike" kern="1200" cap="none" spc="0" normalizeH="0" baseline="0" noProof="0" dirty="0" smtClean="0">
                <a:ln>
                  <a:noFill/>
                </a:ln>
                <a:solidFill>
                  <a:schemeClr val="dk1"/>
                </a:solidFill>
                <a:effectLst/>
                <a:uLnTx/>
                <a:uFillTx/>
                <a:latin typeface="+mn-lt"/>
                <a:ea typeface="+mn-ea"/>
                <a:cs typeface="+mn-cs"/>
              </a:rPr>
              <a:t>, es una garantía fundamental en el Estado de Derecho: la seguridad jurídica, entendida como el derecho a saber lo que está prohibido penalmente y la pena que se conmina (Manual de Derecho Penal. Parte General. </a:t>
            </a:r>
            <a:r>
              <a:rPr kumimoji="0" lang="es-PE" sz="16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mn-lt"/>
                <a:ea typeface="+mn-ea"/>
                <a:cs typeface="+mn-cs"/>
              </a:rPr>
              <a:t>ARANZADI</a:t>
            </a:r>
            <a:r>
              <a:rPr kumimoji="0" lang="es-PE" sz="1600" b="1" i="0" u="none" strike="noStrike" kern="1200" cap="none" spc="0" normalizeH="0" baseline="0" noProof="0" dirty="0" smtClean="0">
                <a:ln>
                  <a:noFill/>
                </a:ln>
                <a:solidFill>
                  <a:schemeClr val="dk1"/>
                </a:solidFill>
                <a:effectLst/>
                <a:uLnTx/>
                <a:uFillTx/>
                <a:latin typeface="+mn-lt"/>
                <a:ea typeface="+mn-ea"/>
                <a:cs typeface="+mn-cs"/>
              </a:rPr>
              <a:t>, 2da. edición, 2000, pág. 159).</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PE" sz="1600" b="1" i="0" u="none" strike="noStrike" kern="1200" cap="none" spc="0" normalizeH="0" baseline="0" noProof="0" dirty="0" smtClean="0">
              <a:ln>
                <a:noFill/>
              </a:ln>
              <a:solidFill>
                <a:schemeClr val="dk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PE" sz="1600" b="1" i="0" u="none" strike="noStrike" kern="1200" cap="none" spc="0" normalizeH="0" baseline="0" noProof="0" dirty="0" smtClean="0">
              <a:ln>
                <a:noFill/>
              </a:ln>
              <a:solidFill>
                <a:schemeClr val="dk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PE" sz="20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1143</Words>
  <Application>Microsoft Office PowerPoint</Application>
  <PresentationFormat>Presentación en pantalla (4:3)</PresentationFormat>
  <Paragraphs>24</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fn</dc:creator>
  <cp:lastModifiedBy>Alonso</cp:lastModifiedBy>
  <cp:revision>8</cp:revision>
  <dcterms:created xsi:type="dcterms:W3CDTF">2015-04-08T22:43:50Z</dcterms:created>
  <dcterms:modified xsi:type="dcterms:W3CDTF">2015-05-13T02:33:49Z</dcterms:modified>
</cp:coreProperties>
</file>